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7" r:id="rId2"/>
    <p:sldId id="275" r:id="rId3"/>
    <p:sldId id="259" r:id="rId4"/>
    <p:sldId id="260" r:id="rId5"/>
    <p:sldId id="261" r:id="rId6"/>
    <p:sldId id="272" r:id="rId7"/>
    <p:sldId id="273" r:id="rId8"/>
    <p:sldId id="274" r:id="rId9"/>
    <p:sldId id="276" r:id="rId10"/>
    <p:sldId id="277" r:id="rId11"/>
    <p:sldId id="279" r:id="rId12"/>
    <p:sldId id="280" r:id="rId13"/>
    <p:sldId id="281" r:id="rId14"/>
    <p:sldId id="278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82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4"/>
  </p:normalViewPr>
  <p:slideViewPr>
    <p:cSldViewPr snapToGrid="0" snapToObjects="1" showGuides="1">
      <p:cViewPr varScale="1">
        <p:scale>
          <a:sx n="93" d="100"/>
          <a:sy n="93" d="100"/>
        </p:scale>
        <p:origin x="208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2DDA-B156-5843-B6E5-FC7C7E1E8C6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S-109A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2DDA-B156-5843-B6E5-FC7C7E1E8C6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2DDA-B156-5843-B6E5-FC7C7E1E8C6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2DDA-B156-5843-B6E5-FC7C7E1E8C6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2DDA-B156-5843-B6E5-FC7C7E1E8C6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2DDA-B156-5843-B6E5-FC7C7E1E8C6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02DDA-B156-5843-B6E5-FC7C7E1E8C6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1544F-19CE-AD4B-9577-F94DA30C8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1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888/Documents/cs109/BLA.ipynb#something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ww.google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Harvard_University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#2a: Data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4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Don't say_: seek 20 bytes onto disk and pick </a:t>
            </a:r>
            <a:r>
              <a:rPr lang="en-US" dirty="0" smtClean="0"/>
              <a:t>up from </a:t>
            </a:r>
            <a:r>
              <a:rPr lang="en-US" dirty="0"/>
              <a:t>there. The next row is 50 bytes hence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Say</a:t>
            </a:r>
            <a:r>
              <a:rPr lang="en-US" dirty="0"/>
              <a:t>: select data from a set. I don't care where it </a:t>
            </a:r>
            <a:r>
              <a:rPr lang="en-US" dirty="0" smtClean="0"/>
              <a:t>is, just </a:t>
            </a:r>
            <a:r>
              <a:rPr lang="en-US" dirty="0"/>
              <a:t>get the row to </a:t>
            </a:r>
            <a:r>
              <a:rPr lang="en-US" dirty="0" smtClean="0"/>
              <a:t>me.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It’s </a:t>
            </a:r>
            <a:r>
              <a:rPr lang="en-US" dirty="0"/>
              <a:t>just the table Kevin talked about last </a:t>
            </a:r>
            <a:r>
              <a:rPr lang="en-US" dirty="0" smtClean="0"/>
              <a:t>time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6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56077" cy="2111143"/>
          </a:xfrm>
        </p:spPr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A </a:t>
            </a:r>
            <a:r>
              <a:rPr lang="en-US" dirty="0" smtClean="0"/>
              <a:t>collection </a:t>
            </a:r>
            <a:r>
              <a:rPr lang="en-US" dirty="0"/>
              <a:t>of tables related to each other </a:t>
            </a:r>
            <a:r>
              <a:rPr lang="en-US" dirty="0" smtClean="0"/>
              <a:t>through common </a:t>
            </a:r>
            <a:r>
              <a:rPr lang="en-US" dirty="0"/>
              <a:t>data values.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Rows </a:t>
            </a:r>
            <a:r>
              <a:rPr lang="en-US" dirty="0"/>
              <a:t>represent </a:t>
            </a:r>
            <a:r>
              <a:rPr lang="en-US" dirty="0" smtClean="0"/>
              <a:t>attributes </a:t>
            </a:r>
            <a:r>
              <a:rPr lang="en-US" dirty="0"/>
              <a:t>of something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Everything </a:t>
            </a:r>
            <a:r>
              <a:rPr lang="en-US" dirty="0"/>
              <a:t>in a column is values of </a:t>
            </a:r>
            <a:r>
              <a:rPr lang="en-US" i="1" dirty="0"/>
              <a:t>one</a:t>
            </a:r>
            <a:r>
              <a:rPr lang="en-US" dirty="0"/>
              <a:t> </a:t>
            </a:r>
            <a:r>
              <a:rPr lang="en-US" dirty="0" smtClean="0"/>
              <a:t>attributes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cell is expected to be </a:t>
            </a:r>
            <a:r>
              <a:rPr lang="en-US" dirty="0" smtClean="0"/>
              <a:t>atomic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Tables </a:t>
            </a:r>
            <a:r>
              <a:rPr lang="en-US" dirty="0"/>
              <a:t>are related to each other if they </a:t>
            </a:r>
            <a:r>
              <a:rPr lang="en-US" dirty="0" smtClean="0"/>
              <a:t>have columns </a:t>
            </a:r>
            <a:r>
              <a:rPr lang="en-US" dirty="0"/>
              <a:t>called keys which represent the </a:t>
            </a:r>
            <a:r>
              <a:rPr lang="en-US" dirty="0" smtClean="0"/>
              <a:t>same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 of </a:t>
            </a:r>
            <a:r>
              <a:rPr lang="en-US" dirty="0" smtClean="0"/>
              <a:t>Measurement</a:t>
            </a:r>
            <a:r>
              <a:rPr lang="en-US" baseline="30000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56077" cy="2111143"/>
          </a:xfrm>
        </p:spPr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Quantitative </a:t>
            </a:r>
            <a:r>
              <a:rPr lang="en-US" dirty="0"/>
              <a:t>(Interval and </a:t>
            </a:r>
            <a:r>
              <a:rPr lang="en-US" dirty="0" smtClean="0"/>
              <a:t>Ratio) 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Ordinal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Nominal</a:t>
            </a:r>
            <a:endParaRPr lang="en-US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2630713" y="6452183"/>
            <a:ext cx="6638356" cy="523220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sz="14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1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S. S. Stevens, Science, New Series, Vol. 103, No. 2684 (Jun. 7, 1946), pp. 677-680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11" y="3011804"/>
            <a:ext cx="7256178" cy="328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3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58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Been there for a while (SQL, Pandas), formalized </a:t>
            </a:r>
            <a:r>
              <a:rPr lang="en-US" dirty="0" smtClean="0"/>
              <a:t>in dplyr</a:t>
            </a:r>
            <a:r>
              <a:rPr lang="en-US" baseline="30000" dirty="0" smtClean="0"/>
              <a:t>4</a:t>
            </a:r>
            <a:r>
              <a:rPr lang="en-US" dirty="0"/>
              <a:t>:</a:t>
            </a:r>
            <a:endParaRPr lang="en-US" dirty="0"/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provide simple verbs for simple things. These are func8ons corresponding </a:t>
            </a:r>
            <a:r>
              <a:rPr lang="en-US" dirty="0" smtClean="0"/>
              <a:t>to common </a:t>
            </a:r>
            <a:r>
              <a:rPr lang="en-US" dirty="0"/>
              <a:t>data </a:t>
            </a:r>
            <a:r>
              <a:rPr lang="en-US" dirty="0" smtClean="0"/>
              <a:t>manipulation tasks.</a:t>
            </a:r>
            <a:endParaRPr lang="en-US" dirty="0"/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second </a:t>
            </a:r>
            <a:r>
              <a:rPr lang="en-US" dirty="0"/>
              <a:t>idea is that backend does not </a:t>
            </a:r>
            <a:r>
              <a:rPr lang="en-US" dirty="0" smtClean="0"/>
              <a:t>matter</a:t>
            </a:r>
            <a:r>
              <a:rPr lang="en-US" dirty="0"/>
              <a:t>. Here we constrain ourselves </a:t>
            </a:r>
            <a:r>
              <a:rPr lang="en-US" dirty="0" smtClean="0"/>
              <a:t>to Pandas</a:t>
            </a:r>
            <a:r>
              <a:rPr lang="en-US" dirty="0"/>
              <a:t>.</a:t>
            </a:r>
          </a:p>
          <a:p>
            <a:pPr marL="1200120" lvl="1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multiple </a:t>
            </a:r>
            <a:r>
              <a:rPr lang="en-US" dirty="0" err="1"/>
              <a:t>backends</a:t>
            </a:r>
            <a:r>
              <a:rPr lang="en-US" dirty="0"/>
              <a:t> implemented in Pandas, Spark, Impala, Pig, </a:t>
            </a:r>
            <a:r>
              <a:rPr lang="en-US" dirty="0" err="1"/>
              <a:t>dplyr</a:t>
            </a:r>
            <a:r>
              <a:rPr lang="en-US" dirty="0"/>
              <a:t>, ibis, blaze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61535" y="5708822"/>
            <a:ext cx="10120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4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Hadley Wickham: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https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://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cran.rstudio.com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/web/packages/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dplyr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/vigne0es/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introducton.html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9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 smtClean="0"/>
              <a:t>Why bother?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learn how to do core data manipulations, no matter what the system is.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relational </a:t>
            </a:r>
            <a:r>
              <a:rPr lang="en-US"/>
              <a:t>databases </a:t>
            </a:r>
            <a:r>
              <a:rPr lang="en-US" smtClean="0"/>
              <a:t>critical </a:t>
            </a:r>
            <a:r>
              <a:rPr lang="en-US" dirty="0"/>
              <a:t>for non-memory </a:t>
            </a:r>
            <a:r>
              <a:rPr lang="en-US" dirty="0" smtClean="0"/>
              <a:t>fits</a:t>
            </a:r>
            <a:r>
              <a:rPr lang="en-US" smtClean="0"/>
              <a:t>. </a:t>
            </a:r>
            <a:endParaRPr lang="en-US" dirty="0" smtClean="0"/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one </a:t>
            </a:r>
            <a:r>
              <a:rPr lang="en-US" dirty="0"/>
              <a:t>off </a:t>
            </a:r>
            <a:r>
              <a:rPr lang="en-US" dirty="0" smtClean="0"/>
              <a:t>questions</a:t>
            </a:r>
            <a:r>
              <a:rPr lang="en-US" dirty="0"/>
              <a:t>: google, stack-overflow, </a:t>
            </a:r>
            <a:r>
              <a:rPr lang="en-US" dirty="0" smtClean="0"/>
              <a:t>http://</a:t>
            </a:r>
            <a:r>
              <a:rPr lang="en-US" dirty="0" err="1" smtClean="0"/>
              <a:t>chrisalbon.com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57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cleaning and for transforma1on: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66" y="2063578"/>
            <a:ext cx="10606539" cy="378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2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Candidates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04" y="1959747"/>
            <a:ext cx="70231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68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Contributors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48" y="2233329"/>
            <a:ext cx="10429103" cy="303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29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Operations: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QUERY</a:t>
            </a:r>
            <a:r>
              <a:rPr lang="en-US" sz="2300" dirty="0"/>
              <a:t>: </a:t>
            </a:r>
            <a:r>
              <a:rPr lang="en-US" sz="2300" dirty="0" err="1"/>
              <a:t>dfcwci</a:t>
            </a:r>
            <a:r>
              <a:rPr lang="en-US" sz="2300" dirty="0"/>
              <a:t>[(</a:t>
            </a:r>
            <a:r>
              <a:rPr lang="en-US" sz="2300" dirty="0" err="1"/>
              <a:t>dfcwci.state</a:t>
            </a:r>
            <a:r>
              <a:rPr lang="en-US" sz="2300" dirty="0"/>
              <a:t>=='VA') </a:t>
            </a:r>
            <a:r>
              <a:rPr lang="en-US" sz="2300" dirty="0" smtClean="0"/>
              <a:t>&amp; (</a:t>
            </a:r>
            <a:r>
              <a:rPr lang="en-US" sz="2300" dirty="0" err="1"/>
              <a:t>dfcwci.amount</a:t>
            </a:r>
            <a:r>
              <a:rPr lang="en-US" sz="2300" dirty="0"/>
              <a:t> &lt; 400)]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SORT</a:t>
            </a:r>
            <a:r>
              <a:rPr lang="en-US" sz="2300" dirty="0"/>
              <a:t>: </a:t>
            </a:r>
            <a:r>
              <a:rPr lang="en-US" sz="2300" dirty="0" err="1"/>
              <a:t>dfcwci.sort_values</a:t>
            </a:r>
            <a:r>
              <a:rPr lang="en-US" sz="2300" dirty="0"/>
              <a:t>(by="amount</a:t>
            </a:r>
            <a:r>
              <a:rPr lang="en-US" sz="2300" dirty="0" smtClean="0"/>
              <a:t>", ascending=False</a:t>
            </a:r>
            <a:r>
              <a:rPr lang="en-US" sz="2300" dirty="0"/>
              <a:t>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SELECT-COLUMNS</a:t>
            </a:r>
            <a:r>
              <a:rPr lang="en-US" sz="2300" dirty="0"/>
              <a:t>: </a:t>
            </a:r>
            <a:r>
              <a:rPr lang="en-US" sz="2300" dirty="0" err="1"/>
              <a:t>dfcwci</a:t>
            </a:r>
            <a:r>
              <a:rPr lang="en-US" sz="2300" dirty="0"/>
              <a:t>[['</a:t>
            </a:r>
            <a:r>
              <a:rPr lang="en-US" sz="2300" dirty="0" err="1"/>
              <a:t>first_name</a:t>
            </a:r>
            <a:r>
              <a:rPr lang="en-US" sz="2300" dirty="0" smtClean="0"/>
              <a:t>', 'amount</a:t>
            </a:r>
            <a:r>
              <a:rPr lang="en-US" sz="2300" dirty="0"/>
              <a:t>']]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SELECT-DISTINCT: </a:t>
            </a:r>
            <a:r>
              <a:rPr lang="en-US" sz="2300" dirty="0" err="1" smtClean="0"/>
              <a:t>dfcwci</a:t>
            </a:r>
            <a:r>
              <a:rPr lang="en-US" sz="2300" dirty="0"/>
              <a:t>[['last_name','</a:t>
            </a:r>
            <a:r>
              <a:rPr lang="en-US" sz="2300" dirty="0" err="1"/>
              <a:t>first_name</a:t>
            </a:r>
            <a:r>
              <a:rPr lang="en-US" sz="2300" dirty="0"/>
              <a:t>']].</a:t>
            </a:r>
            <a:r>
              <a:rPr lang="en-US" sz="2300" dirty="0" err="1" smtClean="0"/>
              <a:t>drop_duplicates</a:t>
            </a:r>
            <a:r>
              <a:rPr lang="en-US" sz="2300" dirty="0" smtClean="0"/>
              <a:t>()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ASSIGN: </a:t>
            </a:r>
            <a:r>
              <a:rPr lang="en-US" sz="2300" dirty="0" err="1" smtClean="0"/>
              <a:t>dfcwci</a:t>
            </a:r>
            <a:r>
              <a:rPr lang="en-US" sz="2300" dirty="0"/>
              <a:t>['name']=</a:t>
            </a:r>
            <a:r>
              <a:rPr lang="en-US" sz="2300" dirty="0" err="1"/>
              <a:t>dfcwci</a:t>
            </a:r>
            <a:r>
              <a:rPr lang="en-US" sz="2300" dirty="0"/>
              <a:t>['</a:t>
            </a:r>
            <a:r>
              <a:rPr lang="en-US" sz="2300" dirty="0" err="1"/>
              <a:t>last_name</a:t>
            </a:r>
            <a:r>
              <a:rPr lang="en-US" sz="2300" dirty="0" smtClean="0"/>
              <a:t>']+", "+</a:t>
            </a:r>
            <a:r>
              <a:rPr lang="en-US" sz="2300" dirty="0" err="1"/>
              <a:t>dfcwci</a:t>
            </a:r>
            <a:r>
              <a:rPr lang="en-US" sz="2300" dirty="0"/>
              <a:t>['</a:t>
            </a:r>
            <a:r>
              <a:rPr lang="en-US" sz="2300" dirty="0" err="1"/>
              <a:t>first_name</a:t>
            </a:r>
            <a:r>
              <a:rPr lang="en-US" sz="2300" dirty="0" smtClean="0"/>
              <a:t>']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ASSIGN(in-place): </a:t>
            </a:r>
            <a:r>
              <a:rPr lang="en-US" sz="2300" dirty="0" err="1" smtClean="0"/>
              <a:t>dfcwci.loc</a:t>
            </a:r>
            <a:r>
              <a:rPr lang="en-US" sz="2300" dirty="0" smtClean="0"/>
              <a:t>[</a:t>
            </a:r>
            <a:r>
              <a:rPr lang="en-US" sz="2300" dirty="0" err="1" smtClean="0"/>
              <a:t>dfcwci.state</a:t>
            </a:r>
            <a:r>
              <a:rPr lang="en-US" sz="2300" dirty="0"/>
              <a:t>=='VA</a:t>
            </a:r>
            <a:r>
              <a:rPr lang="en-US" sz="2300" dirty="0" smtClean="0"/>
              <a:t>', 'name</a:t>
            </a:r>
            <a:r>
              <a:rPr lang="en-US" sz="2300" dirty="0"/>
              <a:t>']="</a:t>
            </a:r>
            <a:r>
              <a:rPr lang="en-US" sz="2300" dirty="0" smtClean="0"/>
              <a:t>junk”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300" dirty="0" smtClean="0"/>
              <a:t>AGGREGATE</a:t>
            </a:r>
            <a:r>
              <a:rPr lang="en-US" sz="2300" dirty="0"/>
              <a:t>: </a:t>
            </a:r>
            <a:r>
              <a:rPr lang="en-US" sz="2300" dirty="0" err="1"/>
              <a:t>dfcwci.amount.max</a:t>
            </a:r>
            <a:r>
              <a:rPr lang="en-US" sz="2300" dirty="0" smtClean="0"/>
              <a:t>(), </a:t>
            </a:r>
            <a:r>
              <a:rPr lang="en-US" sz="2300" dirty="0" err="1" smtClean="0"/>
              <a:t>dfcwci.describe</a:t>
            </a:r>
            <a:r>
              <a:rPr lang="en-US" sz="2300" dirty="0" smtClean="0"/>
              <a:t>() DELETE</a:t>
            </a:r>
            <a:r>
              <a:rPr lang="en-US" sz="2300" dirty="0"/>
              <a:t>: del </a:t>
            </a:r>
            <a:r>
              <a:rPr lang="en-US" sz="2300" dirty="0" err="1"/>
              <a:t>dfcwci</a:t>
            </a:r>
            <a:r>
              <a:rPr lang="en-US" sz="2300" dirty="0"/>
              <a:t>['name'] (DROPCOLUMN)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684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Part A: </a:t>
            </a:r>
            <a:r>
              <a:rPr lang="en-US" dirty="0" smtClean="0"/>
              <a:t>focus </a:t>
            </a:r>
            <a:r>
              <a:rPr lang="en-US" dirty="0"/>
              <a:t>on data and </a:t>
            </a:r>
            <a:r>
              <a:rPr lang="en-US" dirty="0" smtClean="0"/>
              <a:t>relational </a:t>
            </a:r>
            <a:r>
              <a:rPr lang="en-US" dirty="0"/>
              <a:t>storage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How </a:t>
            </a:r>
            <a:r>
              <a:rPr lang="en-US" dirty="0"/>
              <a:t>do we engineer features from the web?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What </a:t>
            </a:r>
            <a:r>
              <a:rPr lang="en-US" dirty="0"/>
              <a:t>is a </a:t>
            </a:r>
            <a:r>
              <a:rPr lang="en-US" dirty="0" smtClean="0"/>
              <a:t>relational </a:t>
            </a:r>
            <a:r>
              <a:rPr lang="en-US" dirty="0"/>
              <a:t>Database?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What </a:t>
            </a:r>
            <a:r>
              <a:rPr lang="en-US" dirty="0"/>
              <a:t>Grammar of Data does it follow?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How </a:t>
            </a:r>
            <a:r>
              <a:rPr lang="en-US" dirty="0"/>
              <a:t>is this grammar implemented in Pandas</a:t>
            </a:r>
            <a:r>
              <a:rPr lang="en-US" dirty="0" smtClean="0"/>
              <a:t>?</a:t>
            </a:r>
          </a:p>
          <a:p>
            <a:r>
              <a:rPr lang="en-US" b="1" dirty="0" smtClean="0"/>
              <a:t>Part B: </a:t>
            </a:r>
            <a:r>
              <a:rPr lang="en-US" dirty="0" smtClean="0"/>
              <a:t>focus </a:t>
            </a:r>
            <a:r>
              <a:rPr lang="en-US" dirty="0"/>
              <a:t>on the </a:t>
            </a:r>
            <a:r>
              <a:rPr lang="en-US" dirty="0" smtClean="0"/>
              <a:t>visualization part of </a:t>
            </a:r>
            <a:r>
              <a:rPr lang="en-US" dirty="0"/>
              <a:t>EDA.</a:t>
            </a:r>
          </a:p>
          <a:p>
            <a:r>
              <a:rPr lang="en-US" dirty="0" smtClean="0"/>
              <a:t>					</a:t>
            </a:r>
          </a:p>
          <a:p>
            <a:r>
              <a:rPr lang="en-US" dirty="0"/>
              <a:t>	</a:t>
            </a:r>
            <a:r>
              <a:rPr lang="en-US" dirty="0" smtClean="0"/>
              <a:t>					</a:t>
            </a:r>
            <a:r>
              <a:rPr lang="en-US" b="1" dirty="0" smtClean="0"/>
              <a:t>In </a:t>
            </a:r>
            <a:r>
              <a:rPr lang="en-US" b="1" dirty="0"/>
              <a:t>reality, both go together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dirty="0" smtClean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229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983807"/>
            <a:ext cx="4788909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Split-Apply-Combine: 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GROUP-AGG</a:t>
            </a:r>
            <a:endParaRPr lang="en-US" sz="2400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splitting </a:t>
            </a:r>
            <a:r>
              <a:rPr lang="en-US" sz="2400" dirty="0"/>
              <a:t>the data into </a:t>
            </a:r>
            <a:r>
              <a:rPr lang="en-US" sz="2400" dirty="0" smtClean="0"/>
              <a:t>groups based </a:t>
            </a:r>
            <a:r>
              <a:rPr lang="en-US" sz="2400" dirty="0"/>
              <a:t>on some </a:t>
            </a:r>
            <a:r>
              <a:rPr lang="en-US" sz="2400" dirty="0" smtClean="0"/>
              <a:t>criteria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applying </a:t>
            </a:r>
            <a:r>
              <a:rPr lang="en-US" sz="2400" dirty="0"/>
              <a:t>a </a:t>
            </a:r>
            <a:r>
              <a:rPr lang="en-US" sz="2400" dirty="0" smtClean="0"/>
              <a:t>function </a:t>
            </a:r>
            <a:r>
              <a:rPr lang="en-US" sz="2400" dirty="0"/>
              <a:t>to </a:t>
            </a:r>
            <a:r>
              <a:rPr lang="en-US" sz="2400" dirty="0" smtClean="0"/>
              <a:t>each group </a:t>
            </a:r>
            <a:r>
              <a:rPr lang="en-US" sz="2400" dirty="0"/>
              <a:t>independently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combining </a:t>
            </a:r>
            <a:r>
              <a:rPr lang="en-US" sz="2400" dirty="0"/>
              <a:t>the results into </a:t>
            </a:r>
            <a:r>
              <a:rPr lang="en-US" sz="2400" dirty="0" smtClean="0"/>
              <a:t>a data </a:t>
            </a:r>
            <a:r>
              <a:rPr lang="en-US" sz="2400" dirty="0"/>
              <a:t>structure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988" y="1120346"/>
            <a:ext cx="6362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64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1576931"/>
            <a:ext cx="978103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RELATIONSHIPS (in </a:t>
            </a:r>
            <a:r>
              <a:rPr lang="en-US" sz="2400" dirty="0" smtClean="0"/>
              <a:t>addition </a:t>
            </a:r>
            <a:r>
              <a:rPr lang="en-US" sz="2400" dirty="0"/>
              <a:t>to rubric)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we </a:t>
            </a:r>
            <a:r>
              <a:rPr lang="en-US" sz="2400" dirty="0"/>
              <a:t>usually need to combine data from </a:t>
            </a:r>
            <a:r>
              <a:rPr lang="en-US" sz="2400" dirty="0" smtClean="0"/>
              <a:t>multiple</a:t>
            </a:r>
            <a:r>
              <a:rPr lang="en-US" sz="2400" dirty="0"/>
              <a:t> </a:t>
            </a:r>
            <a:r>
              <a:rPr lang="en-US" sz="2400" dirty="0" smtClean="0"/>
              <a:t>sources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different </a:t>
            </a:r>
            <a:r>
              <a:rPr lang="en-US" sz="2400" dirty="0"/>
              <a:t>systems have different ways, most </a:t>
            </a:r>
            <a:r>
              <a:rPr lang="en-US" sz="2400" dirty="0" smtClean="0"/>
              <a:t>copy SQL </a:t>
            </a:r>
            <a:r>
              <a:rPr lang="en-US" sz="2400" dirty="0"/>
              <a:t>(pandas)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sub-select:</a:t>
            </a:r>
          </a:p>
          <a:p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obamaid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dfcand.query</a:t>
            </a:r>
            <a:r>
              <a:rPr lang="en-US" sz="20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20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=='Obama</a:t>
            </a:r>
            <a:r>
              <a:rPr lang="en-US" sz="20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'"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)['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id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'].values[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obamacontrib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dfcwci.query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20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candidate_id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==%</a:t>
            </a:r>
            <a:r>
              <a:rPr lang="en-US" sz="20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" %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obamaid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>
              <a:spcAft>
                <a:spcPts val="1200"/>
              </a:spcAft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90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1576931"/>
            <a:ext cx="9781038" cy="2111143"/>
          </a:xfrm>
        </p:spPr>
        <p:txBody>
          <a:bodyPr/>
          <a:lstStyle/>
          <a:p>
            <a:r>
              <a:rPr lang="en-US" sz="2400" dirty="0" smtClean="0"/>
              <a:t>JOINS: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combine tables on a common key-value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90</a:t>
            </a:r>
            <a:r>
              <a:rPr lang="en-US" sz="2400" dirty="0"/>
              <a:t>% of the </a:t>
            </a:r>
            <a:r>
              <a:rPr lang="en-US" sz="2400" dirty="0" smtClean="0"/>
              <a:t>time</a:t>
            </a:r>
            <a:r>
              <a:rPr lang="en-US" sz="2400" dirty="0"/>
              <a:t>, EXPLICIT INNER JOIN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22" y="3200401"/>
            <a:ext cx="10427556" cy="28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78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Servers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1576931"/>
            <a:ext cx="9781038" cy="2111143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A server is a long running process (also </a:t>
            </a:r>
            <a:r>
              <a:rPr lang="en-US" dirty="0" smtClean="0"/>
              <a:t>called daemon</a:t>
            </a:r>
            <a:r>
              <a:rPr lang="en-US" dirty="0"/>
              <a:t>) which listens on a pre-specified port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and </a:t>
            </a:r>
            <a:r>
              <a:rPr lang="en-US" dirty="0"/>
              <a:t>responds to a request, which is sent using </a:t>
            </a:r>
            <a:r>
              <a:rPr lang="en-US" dirty="0" smtClean="0"/>
              <a:t>a protocol </a:t>
            </a:r>
            <a:r>
              <a:rPr lang="en-US" dirty="0"/>
              <a:t>called </a:t>
            </a:r>
            <a:r>
              <a:rPr lang="en-US" dirty="0" smtClean="0"/>
              <a:t>HTTP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browser must first we must parse the </a:t>
            </a:r>
            <a:r>
              <a:rPr lang="en-US" dirty="0" err="1" smtClean="0"/>
              <a:t>url</a:t>
            </a:r>
            <a:r>
              <a:rPr lang="en-US" dirty="0" smtClean="0"/>
              <a:t>. Everything after </a:t>
            </a:r>
            <a:r>
              <a:rPr lang="en-US" dirty="0"/>
              <a:t>a # is a fragment. </a:t>
            </a:r>
            <a:r>
              <a:rPr lang="en-US" dirty="0" err="1" smtClean="0"/>
              <a:t>Untill</a:t>
            </a:r>
            <a:r>
              <a:rPr lang="en-US" dirty="0" smtClean="0"/>
              <a:t> </a:t>
            </a:r>
            <a:r>
              <a:rPr lang="en-US" dirty="0"/>
              <a:t>then </a:t>
            </a:r>
            <a:r>
              <a:rPr lang="en-US" dirty="0" smtClean="0"/>
              <a:t>it</a:t>
            </a:r>
            <a:r>
              <a:rPr lang="mr-IN" dirty="0" smtClean="0"/>
              <a:t>’</a:t>
            </a:r>
            <a:r>
              <a:rPr lang="en-US" dirty="0" smtClean="0"/>
              <a:t>s the DNS </a:t>
            </a:r>
            <a:r>
              <a:rPr lang="en-US" dirty="0"/>
              <a:t>name or </a:t>
            </a:r>
            <a:r>
              <a:rPr lang="en-US" dirty="0" err="1"/>
              <a:t>ip</a:t>
            </a:r>
            <a:r>
              <a:rPr lang="en-US" dirty="0"/>
              <a:t> address, followed by the URL.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1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Servers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983807"/>
            <a:ext cx="10224312" cy="4850936"/>
          </a:xfrm>
        </p:spPr>
        <p:txBody>
          <a:bodyPr/>
          <a:lstStyle/>
          <a:p>
            <a:pPr marL="342900" indent="-342900" defTabSz="914400">
              <a:spcBef>
                <a:spcPts val="0"/>
              </a:spcBef>
              <a:spcAft>
                <a:spcPts val="600"/>
              </a:spcAft>
            </a:pPr>
            <a:r>
              <a:rPr lang="en-US" b="1" dirty="0" smtClean="0"/>
              <a:t>Example:</a:t>
            </a:r>
          </a:p>
          <a:p>
            <a:pPr>
              <a:spcAft>
                <a:spcPts val="600"/>
              </a:spcAft>
            </a:pPr>
            <a:r>
              <a:rPr lang="en-US" sz="2700" dirty="0"/>
              <a:t>Our notebooks also talk to a local web server on </a:t>
            </a:r>
            <a:r>
              <a:rPr lang="en-US" sz="2700" dirty="0" smtClean="0"/>
              <a:t>our machines: </a:t>
            </a:r>
            <a:r>
              <a:rPr lang="en-US" sz="27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http</a:t>
            </a:r>
            <a:r>
              <a:rPr lang="en-US" sz="2700" dirty="0">
                <a:latin typeface="Courier New" charset="0"/>
                <a:ea typeface="Courier New" charset="0"/>
                <a:cs typeface="Courier New" charset="0"/>
                <a:hlinkClick r:id="rId2"/>
              </a:rPr>
              <a:t>://</a:t>
            </a:r>
            <a:r>
              <a:rPr lang="en-US" sz="27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localhost:8888/Documents/cs109/BLA.ipynb#something</a:t>
            </a:r>
            <a:endParaRPr lang="en-US" sz="27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700" dirty="0" smtClean="0"/>
              <a:t>protocol </a:t>
            </a:r>
            <a:r>
              <a:rPr lang="en-US" sz="2700" dirty="0"/>
              <a:t>is http, hostname is localhost, port is 8888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700" dirty="0" err="1" smtClean="0"/>
              <a:t>url</a:t>
            </a:r>
            <a:r>
              <a:rPr lang="en-US" sz="2700" dirty="0" smtClean="0"/>
              <a:t> </a:t>
            </a:r>
            <a:r>
              <a:rPr lang="en-US" sz="2700" dirty="0"/>
              <a:t>is /Documents/cs109/</a:t>
            </a:r>
            <a:r>
              <a:rPr lang="en-US" sz="2700" dirty="0" err="1"/>
              <a:t>BLA.ipynb</a:t>
            </a:r>
            <a:endParaRPr lang="en-US" sz="2700" dirty="0"/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700" dirty="0" err="1" smtClean="0"/>
              <a:t>url</a:t>
            </a:r>
            <a:r>
              <a:rPr lang="en-US" sz="2700" dirty="0" smtClean="0"/>
              <a:t> </a:t>
            </a:r>
            <a:r>
              <a:rPr lang="en-US" sz="2700" dirty="0"/>
              <a:t>fragment is </a:t>
            </a:r>
            <a:r>
              <a:rPr lang="en-US" sz="2700" dirty="0" smtClean="0"/>
              <a:t>#</a:t>
            </a:r>
            <a:r>
              <a:rPr lang="en-US" sz="2700" dirty="0"/>
              <a:t>something</a:t>
            </a:r>
          </a:p>
          <a:p>
            <a:pPr>
              <a:spcAft>
                <a:spcPts val="600"/>
              </a:spcAft>
            </a:pPr>
            <a:r>
              <a:rPr lang="en-US" sz="2700" dirty="0"/>
              <a:t>Request is sent to localhost on port 8888. It says:</a:t>
            </a:r>
          </a:p>
          <a:p>
            <a:pPr>
              <a:spcAft>
                <a:spcPts val="600"/>
              </a:spcAft>
            </a:pPr>
            <a:r>
              <a:rPr lang="en-US" sz="2700" dirty="0" smtClean="0">
                <a:latin typeface="Courier New" charset="0"/>
                <a:ea typeface="Courier New" charset="0"/>
                <a:cs typeface="Courier New" charset="0"/>
              </a:rPr>
              <a:t>	Request: GET </a:t>
            </a:r>
            <a:r>
              <a:rPr lang="en-US" sz="2700" dirty="0">
                <a:latin typeface="Courier New" charset="0"/>
                <a:ea typeface="Courier New" charset="0"/>
                <a:cs typeface="Courier New" charset="0"/>
              </a:rPr>
              <a:t>/request-URI HTTP/version</a:t>
            </a:r>
          </a:p>
          <a:p>
            <a:pPr marL="342900" indent="-342900" defTabSz="914400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285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6628" y="206006"/>
            <a:ext cx="10101943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Karla" charset="0"/>
                <a:ea typeface="Karla" charset="0"/>
                <a:cs typeface="Karla" charset="0"/>
              </a:rPr>
              <a:t>Example with Response: Google</a:t>
            </a:r>
          </a:p>
          <a:p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GET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 HTTP/1.0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Host: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  <a:hlinkClick r:id="rId2"/>
              </a:rPr>
              <a:t>www.google.com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HTTP/1.0 200 OK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Date: Mon, 14 Nov 2016 04:49:02 GMT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Expires: -1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Cache-Control: private, max-age=0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Content-Type: text/html; charset=ISO-8859-1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P3P: CP="This is ..."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Server: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gws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X-XSS-Protection: 1; mode=block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X-Frame-Options: SAMEORIGIN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Set-Cookie: NID=90=gb5q7b0...; expires=Tue, 16-May-2017 04:49:02 GMT; path=/; domain=.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google.com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HttpOnly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Accept-Ranges: none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Vary: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Accept-Encoding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&lt;!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doctype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html&gt;&lt;html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itemscope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=""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itemtype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="http://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schema.org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WebPage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lang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"&gt;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&lt;head&gt;&lt;meta content="Search the world's information,</a:t>
            </a:r>
          </a:p>
          <a:p>
            <a:pPr marL="342900" lvl="0" indent="-342900">
              <a:spcAft>
                <a:spcPts val="600"/>
              </a:spcAft>
              <a:defRPr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57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Status Codes</a:t>
            </a:r>
            <a:r>
              <a:rPr lang="en-US" baseline="30000" dirty="0" smtClean="0"/>
              <a:t>1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086" y="867693"/>
            <a:ext cx="11247622" cy="2111143"/>
          </a:xfrm>
        </p:spPr>
        <p:txBody>
          <a:bodyPr/>
          <a:lstStyle/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200 OK: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Means that the server did whatever the client wanted it to, and all is well.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201 Created: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The request has been fulfilled and resulted in a new resource being created. The newly created resource can be referenced by 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the URI(s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) returned in the </a:t>
            </a:r>
            <a:r>
              <a:rPr lang="en-US" sz="1500" dirty="0" err="1" smtClean="0">
                <a:latin typeface="Courier New" charset="0"/>
                <a:ea typeface="Courier New" charset="0"/>
                <a:cs typeface="Courier New" charset="0"/>
              </a:rPr>
              <a:t>enpty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of the response, with the most specific URI for the resource given by a 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Location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header field.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400: Bad request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The request sent by the client didn't have the correct syntax.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401: Unauthorized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Means that the client is not allowed to access the resource. This may change if the client 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retries with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an 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authorization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header.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403: Forbidden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The client is not allowed to access the resource and </a:t>
            </a:r>
            <a:r>
              <a:rPr lang="en-US" sz="1500" dirty="0" err="1" smtClean="0">
                <a:latin typeface="Courier New" charset="0"/>
                <a:ea typeface="Courier New" charset="0"/>
                <a:cs typeface="Courier New" charset="0"/>
              </a:rPr>
              <a:t>authorizaton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will not help.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404: Not found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Seen this one before? :) It means that the server has not heard of the resource and has no further clues as to what the client </a:t>
            </a:r>
            <a:r>
              <a:rPr lang="en-US" sz="1500" dirty="0" smtClean="0">
                <a:latin typeface="Courier New" charset="0"/>
                <a:ea typeface="Courier New" charset="0"/>
                <a:cs typeface="Courier New" charset="0"/>
              </a:rPr>
              <a:t>should do 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about it. In other words: dead link.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500: Internal server error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Something went wrong inside the server.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• 501: Not implemented</a:t>
            </a: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The request method is not supported by the server</a:t>
            </a:r>
          </a:p>
          <a:p>
            <a:endParaRPr lang="en-US" sz="15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1" y="6480628"/>
            <a:ext cx="5291833" cy="523220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sz="14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1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from http://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www.garshol.priv.no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/download/text/http-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tut.htm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81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 Servers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9" y="983807"/>
            <a:ext cx="11745763" cy="4850936"/>
          </a:xfrm>
        </p:spPr>
        <p:txBody>
          <a:bodyPr/>
          <a:lstStyle/>
          <a:p>
            <a:pPr marL="342900" indent="-342900" defTabSz="914400">
              <a:spcBef>
                <a:spcPts val="0"/>
              </a:spcBef>
              <a:spcAft>
                <a:spcPts val="600"/>
              </a:spcAft>
            </a:pPr>
            <a:r>
              <a:rPr lang="en-US" b="1" dirty="0" smtClean="0"/>
              <a:t>Requests:</a:t>
            </a:r>
          </a:p>
          <a:p>
            <a:pPr marL="457200" indent="-457200" defTabSz="914400"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great </a:t>
            </a:r>
            <a:r>
              <a:rPr lang="en-US" dirty="0"/>
              <a:t>module built into python for </a:t>
            </a:r>
            <a:r>
              <a:rPr lang="en-US" dirty="0" smtClean="0"/>
              <a:t>http requests</a:t>
            </a:r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req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requests.get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“</a:t>
            </a:r>
            <a:r>
              <a:rPr lang="en-US" sz="20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  <a:hlinkClick r:id="rId2"/>
              </a:rPr>
              <a:t>https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  <a:hlinkClick r:id="rId2"/>
              </a:rPr>
              <a:t>://</a:t>
            </a:r>
            <a:r>
              <a:rPr lang="en-US" sz="20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  <a:hlinkClick r:id="rId2"/>
              </a:rPr>
              <a:t>en.wikipedia.org/wiki/Harvard_University</a:t>
            </a:r>
            <a:r>
              <a:rPr lang="en-US" sz="20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endParaRPr lang="en-US" sz="2000" dirty="0" smtClean="0"/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&lt;</a:t>
            </a:r>
            <a:r>
              <a:rPr lang="en-US" dirty="0"/>
              <a:t>Response [200</a:t>
            </a:r>
            <a:r>
              <a:rPr lang="en-US" dirty="0" smtClean="0"/>
              <a:t>]&gt;</a:t>
            </a:r>
            <a:endParaRPr lang="en-US" dirty="0"/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page = </a:t>
            </a:r>
            <a:r>
              <a:rPr lang="en-US" dirty="0" err="1" smtClean="0"/>
              <a:t>req.text</a:t>
            </a:r>
            <a:endParaRPr lang="en-US" dirty="0" smtClean="0"/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'&lt;!DOCTYPE html&gt;\n&lt;html class="client-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nojs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lang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en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dir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ltr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"&gt;\n&lt;head&gt;\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n&lt;meta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charset="UTF-8"/&gt;\n&lt;title&gt;Harvard University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Wikipedia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&lt;/title&gt;\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n&lt;script&gt;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document.documentElement.className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document.documentElement.className.replace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 /(^|\\s)client-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nojs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(\\s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|$)/,"$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1client-js$2"</a:t>
            </a:r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);&lt;/script&gt;\n&lt;script&gt;(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window.RLQ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window.RLQ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||[]).push(function(){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mw.config.set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({</a:t>
            </a:r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"wgCanonicalNamespace":"","wgCanonicalSpecialPageName":false,"wgNamespaceNumber"</a:t>
            </a:r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:0,"wgPageName":"Harvard_University","wgTitle":"Harva...'</a:t>
            </a:r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defTabSz="914400">
              <a:spcBef>
                <a:spcPts val="0"/>
              </a:spcBef>
              <a:spcAft>
                <a:spcPts val="600"/>
              </a:spcAft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 defTabSz="914400"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60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34" y="0"/>
            <a:ext cx="7313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75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data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scraping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8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35517" y="514142"/>
            <a:ext cx="854263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It took about three years</a:t>
            </a:r>
          </a:p>
          <a:p>
            <a:pPr algn="ctr"/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before the </a:t>
            </a:r>
            <a:r>
              <a:rPr lang="en-US" sz="4400" dirty="0" err="1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BellKor’s</a:t>
            </a:r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 Pragmatic</a:t>
            </a:r>
          </a:p>
          <a:p>
            <a:pPr algn="ctr"/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Chaos team managed to win</a:t>
            </a:r>
          </a:p>
          <a:p>
            <a:pPr algn="ctr"/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the prize</a:t>
            </a:r>
          </a:p>
          <a:p>
            <a:pPr algn="ctr"/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 The winning algorithm was so complex that it was never implemented</a:t>
            </a:r>
            <a:r>
              <a:rPr lang="en-US" sz="4400" dirty="0">
                <a:solidFill>
                  <a:srgbClr val="474747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by Netflix.</a:t>
            </a:r>
            <a:r>
              <a:rPr lang="en-US" sz="4400" baseline="300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1</a:t>
            </a:r>
            <a:r>
              <a:rPr lang="en-US" sz="4400" dirty="0" smtClean="0">
                <a:solidFill>
                  <a:srgbClr val="474747"/>
                </a:solidFill>
                <a:effectLst/>
                <a:latin typeface="Karla" charset="0"/>
                <a:ea typeface="Karla" charset="0"/>
                <a:cs typeface="Karla" charset="0"/>
              </a:rPr>
              <a:t> </a:t>
            </a:r>
            <a:endParaRPr lang="en-US" sz="4400" dirty="0">
              <a:solidFill>
                <a:srgbClr val="474747"/>
              </a:solidFill>
              <a:effectLst/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13957" y="5975177"/>
            <a:ext cx="531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 smtClean="0">
                <a:solidFill>
                  <a:srgbClr val="474747"/>
                </a:solidFill>
                <a:effectLst/>
                <a:latin typeface="Helvetica" charset="0"/>
              </a:rPr>
              <a:t>1</a:t>
            </a:r>
            <a:r>
              <a:rPr lang="en-US" dirty="0" smtClean="0">
                <a:solidFill>
                  <a:srgbClr val="474747"/>
                </a:solidFill>
                <a:effectLst/>
                <a:latin typeface="Helvetica" charset="0"/>
              </a:rPr>
              <a:t> https://</a:t>
            </a:r>
            <a:r>
              <a:rPr lang="en-US" dirty="0" err="1" smtClean="0">
                <a:solidFill>
                  <a:srgbClr val="474747"/>
                </a:solidFill>
                <a:effectLst/>
                <a:latin typeface="Helvetica" charset="0"/>
              </a:rPr>
              <a:t>hbr.org</a:t>
            </a:r>
            <a:r>
              <a:rPr lang="en-US" dirty="0" smtClean="0">
                <a:solidFill>
                  <a:srgbClr val="474747"/>
                </a:solidFill>
                <a:effectLst/>
                <a:latin typeface="Helvetica" charset="0"/>
              </a:rPr>
              <a:t>/2012/10/big-data-hype-and-reality</a:t>
            </a:r>
            <a:endParaRPr lang="en-US" dirty="0">
              <a:solidFill>
                <a:srgbClr val="474747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50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data 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Why scrape the </a:t>
            </a:r>
            <a:r>
              <a:rPr lang="en-US" dirty="0" smtClean="0"/>
              <a:t>web?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vast </a:t>
            </a:r>
            <a:r>
              <a:rPr lang="en-US" dirty="0"/>
              <a:t>source of </a:t>
            </a:r>
            <a:r>
              <a:rPr lang="en-US" dirty="0" smtClean="0"/>
              <a:t>information</a:t>
            </a:r>
            <a:r>
              <a:rPr lang="en-US" dirty="0"/>
              <a:t>, combine with </a:t>
            </a:r>
            <a:r>
              <a:rPr lang="en-US" dirty="0" smtClean="0"/>
              <a:t>other data </a:t>
            </a:r>
            <a:r>
              <a:rPr lang="en-US" dirty="0"/>
              <a:t>sets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companies </a:t>
            </a:r>
            <a:r>
              <a:rPr lang="en-US" dirty="0"/>
              <a:t>have not provided APIs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automate </a:t>
            </a:r>
            <a:r>
              <a:rPr lang="en-US" dirty="0"/>
              <a:t>tasks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keep </a:t>
            </a:r>
            <a:r>
              <a:rPr lang="en-US" dirty="0"/>
              <a:t>up with sites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/>
              <a:t>fun</a:t>
            </a:r>
            <a:r>
              <a:rPr lang="en-US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738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data 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</a:t>
            </a:r>
            <a:r>
              <a:rPr lang="en-US" b="1" dirty="0" smtClean="0"/>
              <a:t>opyrights </a:t>
            </a:r>
            <a:r>
              <a:rPr lang="en-US" b="1" dirty="0"/>
              <a:t>and permission</a:t>
            </a:r>
            <a:r>
              <a:rPr lang="en-US" b="1" dirty="0" smtClean="0"/>
              <a:t>:</a:t>
            </a:r>
          </a:p>
          <a:p>
            <a:endParaRPr lang="en-US" b="1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be careful and polite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give </a:t>
            </a:r>
            <a:r>
              <a:rPr lang="en-US" dirty="0"/>
              <a:t>credit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care </a:t>
            </a:r>
            <a:r>
              <a:rPr lang="en-US" dirty="0"/>
              <a:t>about media law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don't </a:t>
            </a:r>
            <a:r>
              <a:rPr lang="en-US" dirty="0"/>
              <a:t>be evil (no spam, overloading sites, etc.)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074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data 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Robots.txt</a:t>
            </a:r>
            <a:endParaRPr lang="en-US" b="1" dirty="0" smtClean="0"/>
          </a:p>
          <a:p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specified by web site owner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gives instructions </a:t>
            </a:r>
            <a:r>
              <a:rPr lang="en-US" dirty="0"/>
              <a:t>to web robots (aka your script)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is </a:t>
            </a:r>
            <a:r>
              <a:rPr lang="en-US" dirty="0"/>
              <a:t>located at the top-level directory of the </a:t>
            </a:r>
            <a:r>
              <a:rPr lang="en-US" dirty="0" smtClean="0"/>
              <a:t>web server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e.g.: </a:t>
            </a: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google.com</a:t>
            </a:r>
            <a:r>
              <a:rPr lang="en-US" dirty="0"/>
              <a:t>/</a:t>
            </a:r>
            <a:r>
              <a:rPr lang="en-US" dirty="0" err="1"/>
              <a:t>robots.txt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907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angle brackets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should </a:t>
            </a:r>
            <a:r>
              <a:rPr lang="en-US" sz="2000" dirty="0"/>
              <a:t>be in pairs, </a:t>
            </a:r>
            <a:r>
              <a:rPr lang="en-US" sz="2000" dirty="0" err="1"/>
              <a:t>eg</a:t>
            </a:r>
            <a:r>
              <a:rPr lang="en-US" sz="2000" dirty="0"/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&lt;p&gt;Hello&lt;/p&gt;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maybe </a:t>
            </a:r>
            <a:r>
              <a:rPr lang="en-US" sz="2000" dirty="0"/>
              <a:t>in implicit bears, such as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br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/&gt;</a:t>
            </a:r>
          </a:p>
          <a:p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&lt;!DOCTYPE html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html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head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&lt;</a:t>
            </a:r>
            <a:r>
              <a:rPr lang="en-US" sz="18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title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&gt;Title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title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head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&lt;</a:t>
            </a:r>
            <a:r>
              <a:rPr lang="en-US" sz="18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h1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&gt;Body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Title&lt;/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h1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18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&lt;</a:t>
            </a:r>
            <a:r>
              <a:rPr lang="en-US" sz="1800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Body Content&lt;/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html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9514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ctrl/</a:t>
            </a:r>
            <a:r>
              <a:rPr lang="en-US" dirty="0" err="1"/>
              <a:t>cmd</a:t>
            </a:r>
            <a:r>
              <a:rPr lang="en-US" dirty="0"/>
              <a:t> </a:t>
            </a:r>
            <a:r>
              <a:rPr lang="en-US" dirty="0" err="1"/>
              <a:t>shi</a:t>
            </a:r>
            <a:r>
              <a:rPr lang="en-US" dirty="0"/>
              <a:t>- </a:t>
            </a:r>
            <a:r>
              <a:rPr lang="en-US" dirty="0" err="1"/>
              <a:t>i</a:t>
            </a:r>
            <a:r>
              <a:rPr lang="en-US" dirty="0"/>
              <a:t> in chrome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err="1" smtClean="0"/>
              <a:t>cmd</a:t>
            </a:r>
            <a:r>
              <a:rPr lang="en-US" dirty="0" smtClean="0"/>
              <a:t>-option-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/>
              <a:t>in safari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look </a:t>
            </a:r>
            <a:r>
              <a:rPr lang="en-US" dirty="0"/>
              <a:t>for "inspect element"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locate </a:t>
            </a:r>
            <a:r>
              <a:rPr lang="en-US" dirty="0"/>
              <a:t>details of tags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21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will normalize dirty html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basic </a:t>
            </a:r>
            <a:r>
              <a:rPr lang="en-US" dirty="0"/>
              <a:t>usage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81" y="2481306"/>
            <a:ext cx="9131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is a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tree = bs4.BeautifulSoup(source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 get html root node</a:t>
            </a:r>
          </a:p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root_node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tree.html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 get head from root using contents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head =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root_node.contents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24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 get body from root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body =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root_node.contents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24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 could directly access body</a:t>
            </a:r>
          </a:p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tree.body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78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Demographics table we want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64" y="1363436"/>
            <a:ext cx="93599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with sole class </a:t>
            </a:r>
            <a:r>
              <a:rPr lang="en-US" dirty="0" err="1"/>
              <a:t>wikitable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68" y="983807"/>
            <a:ext cx="8561204" cy="542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Beautiful </a:t>
            </a:r>
            <a:r>
              <a:rPr lang="en-US" dirty="0"/>
              <a:t>Soup Code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33" y="1424668"/>
            <a:ext cx="10872058" cy="4410075"/>
          </a:xfrm>
        </p:spPr>
      </p:pic>
    </p:spTree>
    <p:extLst>
      <p:ext uri="{BB962C8B-B14F-4D97-AF65-F5344CB8AC3E}">
        <p14:creationId xmlns:p14="http://schemas.microsoft.com/office/powerpoint/2010/main" val="169352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022" y="0"/>
            <a:ext cx="9195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35" y="105032"/>
            <a:ext cx="6705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11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data</a:t>
            </a:r>
            <a:r>
              <a:rPr lang="en-US" dirty="0"/>
              <a:t>: scraping, API, feature engineering, all part of </a:t>
            </a:r>
            <a:r>
              <a:rPr lang="en-US" dirty="0" smtClean="0"/>
              <a:t>EDA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 smtClean="0"/>
              <a:t>compute</a:t>
            </a:r>
            <a:r>
              <a:rPr lang="en-US" dirty="0"/>
              <a:t>: code, python, R, </a:t>
            </a:r>
            <a:r>
              <a:rPr lang="en-US" dirty="0" err="1"/>
              <a:t>julia</a:t>
            </a:r>
            <a:r>
              <a:rPr lang="en-US" dirty="0"/>
              <a:t>, spark, </a:t>
            </a:r>
            <a:r>
              <a:rPr lang="en-US" dirty="0" err="1" smtClean="0"/>
              <a:t>hadoop</a:t>
            </a: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 smtClean="0"/>
              <a:t>storage/database</a:t>
            </a:r>
            <a:r>
              <a:rPr lang="en-US" dirty="0"/>
              <a:t>: pandas, SQL, NoSQL, </a:t>
            </a:r>
            <a:r>
              <a:rPr lang="en-US" dirty="0" err="1"/>
              <a:t>HBase</a:t>
            </a:r>
            <a:r>
              <a:rPr lang="en-US" dirty="0"/>
              <a:t>, </a:t>
            </a:r>
            <a:r>
              <a:rPr lang="en-US" dirty="0" smtClean="0"/>
              <a:t>disk, memory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 err="1" smtClean="0"/>
              <a:t>devops</a:t>
            </a:r>
            <a:r>
              <a:rPr lang="en-US" dirty="0"/>
              <a:t>: AWS, </a:t>
            </a:r>
            <a:r>
              <a:rPr lang="en-US" dirty="0" err="1"/>
              <a:t>docker</a:t>
            </a:r>
            <a:r>
              <a:rPr lang="en-US" dirty="0"/>
              <a:t>, </a:t>
            </a:r>
            <a:r>
              <a:rPr lang="en-US" dirty="0" err="1"/>
              <a:t>mesos</a:t>
            </a:r>
            <a:r>
              <a:rPr lang="en-US" dirty="0"/>
              <a:t>, </a:t>
            </a:r>
            <a:r>
              <a:rPr lang="en-US" dirty="0" smtClean="0"/>
              <a:t>repeatability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b="1" dirty="0" smtClean="0"/>
              <a:t>product</a:t>
            </a:r>
            <a:r>
              <a:rPr lang="en-US" dirty="0"/>
              <a:t>: database, web, API, </a:t>
            </a:r>
            <a:r>
              <a:rPr lang="en-US" dirty="0" err="1"/>
              <a:t>viz</a:t>
            </a:r>
            <a:r>
              <a:rPr lang="en-US" dirty="0"/>
              <a:t>, UI, story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4717" y="5128055"/>
            <a:ext cx="6322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Different at different scales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....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393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025" y="0"/>
            <a:ext cx="5468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08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EDA </a:t>
            </a:r>
            <a:r>
              <a:rPr lang="en-US" dirty="0" smtClean="0"/>
              <a:t>workflow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Build</a:t>
            </a:r>
            <a:r>
              <a:rPr lang="en-US" sz="2000" dirty="0"/>
              <a:t> a </a:t>
            </a:r>
            <a:r>
              <a:rPr lang="en-US" sz="2000" dirty="0" err="1"/>
              <a:t>DataFrame</a:t>
            </a:r>
            <a:r>
              <a:rPr lang="en-US" sz="2000" dirty="0"/>
              <a:t> from the data (ideally, put all data in this </a:t>
            </a:r>
            <a:r>
              <a:rPr lang="en-US" sz="2000" dirty="0" smtClean="0"/>
              <a:t>object)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 smtClean="0"/>
              <a:t>Clean</a:t>
            </a:r>
            <a:r>
              <a:rPr lang="en-US" sz="2000" dirty="0" smtClean="0"/>
              <a:t> </a:t>
            </a:r>
            <a:r>
              <a:rPr lang="en-US" sz="2000" dirty="0"/>
              <a:t>the </a:t>
            </a:r>
            <a:r>
              <a:rPr lang="en-US" sz="2000" dirty="0" err="1"/>
              <a:t>DataFrame</a:t>
            </a:r>
            <a:r>
              <a:rPr lang="en-US" sz="2000" dirty="0"/>
              <a:t>. It should have the following </a:t>
            </a:r>
            <a:r>
              <a:rPr lang="en-US" sz="2000" dirty="0" smtClean="0"/>
              <a:t>properties:</a:t>
            </a:r>
          </a:p>
          <a:p>
            <a:pPr marL="1257270" lvl="1" indent="-514350">
              <a:spcAft>
                <a:spcPts val="1200"/>
              </a:spcAft>
            </a:pPr>
            <a:r>
              <a:rPr lang="en-US" sz="1800" dirty="0" smtClean="0"/>
              <a:t>Each </a:t>
            </a:r>
            <a:r>
              <a:rPr lang="en-US" sz="1800" dirty="0"/>
              <a:t>row describes a single </a:t>
            </a:r>
            <a:r>
              <a:rPr lang="en-US" sz="1800" dirty="0" smtClean="0"/>
              <a:t>object</a:t>
            </a:r>
          </a:p>
          <a:p>
            <a:pPr marL="1257270" lvl="1" indent="-514350">
              <a:spcAft>
                <a:spcPts val="1200"/>
              </a:spcAft>
            </a:pPr>
            <a:r>
              <a:rPr lang="en-US" sz="1800" dirty="0" smtClean="0"/>
              <a:t>Each column describes a property of that object</a:t>
            </a:r>
          </a:p>
          <a:p>
            <a:pPr marL="1257270" lvl="1" indent="-514350">
              <a:spcAft>
                <a:spcPts val="1200"/>
              </a:spcAft>
            </a:pPr>
            <a:r>
              <a:rPr lang="en-US" sz="1800" dirty="0" smtClean="0"/>
              <a:t>Columns </a:t>
            </a:r>
            <a:r>
              <a:rPr lang="en-US" sz="1800" dirty="0"/>
              <a:t>are numeric whenever </a:t>
            </a:r>
            <a:r>
              <a:rPr lang="en-US" sz="1800" dirty="0" smtClean="0"/>
              <a:t>appropriate</a:t>
            </a:r>
          </a:p>
          <a:p>
            <a:pPr marL="1257270" lvl="1" indent="-514350">
              <a:spcAft>
                <a:spcPts val="1200"/>
              </a:spcAft>
            </a:pPr>
            <a:r>
              <a:rPr lang="en-US" sz="1800" dirty="0" smtClean="0"/>
              <a:t>Columns </a:t>
            </a:r>
            <a:r>
              <a:rPr lang="en-US" sz="1800" dirty="0"/>
              <a:t>contain atomic </a:t>
            </a:r>
            <a:r>
              <a:rPr lang="en-US" sz="1800" dirty="0" smtClean="0"/>
              <a:t>properties </a:t>
            </a:r>
            <a:r>
              <a:rPr lang="en-US" sz="1800" dirty="0"/>
              <a:t>that cannot be further decomposed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 smtClean="0"/>
              <a:t>Explore</a:t>
            </a:r>
            <a:r>
              <a:rPr lang="en-US" sz="2000" dirty="0" smtClean="0"/>
              <a:t> </a:t>
            </a:r>
            <a:r>
              <a:rPr lang="en-US" sz="2000" b="1" dirty="0"/>
              <a:t>global </a:t>
            </a:r>
            <a:r>
              <a:rPr lang="en-US" sz="2000" b="1" dirty="0" smtClean="0"/>
              <a:t>properties</a:t>
            </a:r>
            <a:r>
              <a:rPr lang="en-US" sz="2000" dirty="0"/>
              <a:t>. Use histograms, </a:t>
            </a:r>
            <a:r>
              <a:rPr lang="en-US" sz="2000" dirty="0" smtClean="0"/>
              <a:t>scatter </a:t>
            </a:r>
            <a:r>
              <a:rPr lang="en-US" sz="2000" dirty="0"/>
              <a:t>plots, and </a:t>
            </a:r>
            <a:r>
              <a:rPr lang="en-US" sz="2000" dirty="0" smtClean="0"/>
              <a:t>aggregation</a:t>
            </a:r>
            <a:r>
              <a:rPr lang="en-US" sz="2000" dirty="0"/>
              <a:t> </a:t>
            </a:r>
            <a:r>
              <a:rPr lang="en-US" sz="2000" dirty="0" smtClean="0"/>
              <a:t>functions </a:t>
            </a:r>
            <a:r>
              <a:rPr lang="en-US" sz="2000" dirty="0"/>
              <a:t>to summarize the </a:t>
            </a:r>
            <a:r>
              <a:rPr lang="en-US" sz="2000" dirty="0" smtClean="0"/>
              <a:t>data.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 smtClean="0"/>
              <a:t>Explore </a:t>
            </a:r>
            <a:r>
              <a:rPr lang="en-US" sz="2000" b="1" dirty="0"/>
              <a:t>group </a:t>
            </a:r>
            <a:r>
              <a:rPr lang="en-US" sz="2000" b="1" dirty="0" smtClean="0"/>
              <a:t>properties</a:t>
            </a:r>
            <a:r>
              <a:rPr lang="en-US" sz="2000" dirty="0"/>
              <a:t>. </a:t>
            </a:r>
            <a:r>
              <a:rPr lang="en-US" sz="2000" dirty="0" smtClean="0"/>
              <a:t>Use </a:t>
            </a:r>
            <a:r>
              <a:rPr lang="en-US" sz="2000" dirty="0" err="1" smtClean="0"/>
              <a:t>groupby</a:t>
            </a:r>
            <a:r>
              <a:rPr lang="en-US" sz="2000" dirty="0"/>
              <a:t>, queries, and small </a:t>
            </a:r>
            <a:r>
              <a:rPr lang="en-US" sz="2000" dirty="0" smtClean="0"/>
              <a:t>multiples </a:t>
            </a:r>
            <a:r>
              <a:rPr lang="en-US" sz="2000" dirty="0"/>
              <a:t>to </a:t>
            </a:r>
            <a:r>
              <a:rPr lang="en-US" sz="2000" dirty="0" smtClean="0"/>
              <a:t>compare subsets </a:t>
            </a:r>
            <a:r>
              <a:rPr lang="en-US" sz="2000" dirty="0"/>
              <a:t>of the data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187146" y="6054810"/>
            <a:ext cx="5939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 smtClean="0">
                <a:latin typeface="Karla" charset="0"/>
                <a:ea typeface="Karla" charset="0"/>
                <a:cs typeface="Karla" charset="0"/>
              </a:rPr>
              <a:t>1</a:t>
            </a:r>
            <a:r>
              <a:rPr lang="en-US" sz="1400" dirty="0" smtClean="0">
                <a:latin typeface="Karla" charset="0"/>
                <a:ea typeface="Karla" charset="0"/>
                <a:cs typeface="Karla" charset="0"/>
              </a:rPr>
              <a:t>enunciated </a:t>
            </a:r>
            <a:r>
              <a:rPr lang="en-US" sz="1400" dirty="0">
                <a:latin typeface="Karla" charset="0"/>
                <a:ea typeface="Karla" charset="0"/>
                <a:cs typeface="Karla" charset="0"/>
              </a:rPr>
              <a:t>in this form by Chris Beaumont, the first Head TF of cs109</a:t>
            </a:r>
          </a:p>
          <a:p>
            <a:endParaRPr lang="en-US" sz="1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11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580440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1a_Introduction" id="{E808CF5C-4825-5C4B-8B6D-A7F4AD58E196}" vid="{84C9A785-A316-7F43-A8E4-06811AA6172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LectureTemplate</Template>
  <TotalTime>981</TotalTime>
  <Words>1495</Words>
  <Application>Microsoft Macintosh PowerPoint</Application>
  <PresentationFormat>Widescreen</PresentationFormat>
  <Paragraphs>217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</vt:lpstr>
      <vt:lpstr>Courier New</vt:lpstr>
      <vt:lpstr>Helvetica</vt:lpstr>
      <vt:lpstr>Karla</vt:lpstr>
      <vt:lpstr>Arial</vt:lpstr>
      <vt:lpstr>GEC_template</vt:lpstr>
      <vt:lpstr>Lecture #2a: Data Engineering</vt:lpstr>
      <vt:lpstr>Outline </vt:lpstr>
      <vt:lpstr>PowerPoint Presentation</vt:lpstr>
      <vt:lpstr>PowerPoint Presentation</vt:lpstr>
      <vt:lpstr>PowerPoint Presentation</vt:lpstr>
      <vt:lpstr>Data Engineering</vt:lpstr>
      <vt:lpstr>PowerPoint Presentation</vt:lpstr>
      <vt:lpstr>The basic EDA workflow1</vt:lpstr>
      <vt:lpstr>Relational Database</vt:lpstr>
      <vt:lpstr>Relational Database</vt:lpstr>
      <vt:lpstr>Relational Database</vt:lpstr>
      <vt:lpstr>Scales of Measurement1</vt:lpstr>
      <vt:lpstr>Grammar of Data</vt:lpstr>
      <vt:lpstr>Grammar of Data </vt:lpstr>
      <vt:lpstr>Grammar of Data </vt:lpstr>
      <vt:lpstr>Grammar of Data</vt:lpstr>
      <vt:lpstr>Grammar of Data</vt:lpstr>
      <vt:lpstr>Grammar of Data</vt:lpstr>
      <vt:lpstr>Grammar of Data</vt:lpstr>
      <vt:lpstr>Grammar of Data</vt:lpstr>
      <vt:lpstr>Grammar of Data</vt:lpstr>
      <vt:lpstr>Grammar of Data</vt:lpstr>
      <vt:lpstr>Web Servers</vt:lpstr>
      <vt:lpstr>Web Servers</vt:lpstr>
      <vt:lpstr>PowerPoint Presentation</vt:lpstr>
      <vt:lpstr>HTTP Status Codes1 </vt:lpstr>
      <vt:lpstr>Web Servers</vt:lpstr>
      <vt:lpstr>PowerPoint Presentation</vt:lpstr>
      <vt:lpstr>Python data scraping</vt:lpstr>
      <vt:lpstr>Python data scraping</vt:lpstr>
      <vt:lpstr>Python data scraping</vt:lpstr>
      <vt:lpstr>Python data scraping</vt:lpstr>
      <vt:lpstr>HTML</vt:lpstr>
      <vt:lpstr>Developer Tools</vt:lpstr>
      <vt:lpstr>Beautiful Soup</vt:lpstr>
      <vt:lpstr>HTML is a tree</vt:lpstr>
      <vt:lpstr>Demographics table we want</vt:lpstr>
      <vt:lpstr>Table with sole class wikitable</vt:lpstr>
      <vt:lpstr>Beautiful Soup Code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42</cp:revision>
  <cp:lastPrinted>2018-06-27T12:18:43Z</cp:lastPrinted>
  <dcterms:created xsi:type="dcterms:W3CDTF">2018-06-26T22:57:08Z</dcterms:created>
  <dcterms:modified xsi:type="dcterms:W3CDTF">2018-06-27T15:18:47Z</dcterms:modified>
</cp:coreProperties>
</file>